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handoutMasterIdLst>
    <p:handoutMasterId r:id="rId28"/>
  </p:handoutMasterIdLst>
  <p:sldIdLst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80" r:id="rId20"/>
    <p:sldId id="281" r:id="rId21"/>
    <p:sldId id="282" r:id="rId22"/>
    <p:sldId id="283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2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F5A56-C02D-44FC-88BD-5322507A9DDB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39B39-C0BD-4CB0-A1BB-848C75B009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10445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0182-7EFC-4E95-AD76-1BAC7FC7A7BA}" type="datetimeFigureOut">
              <a:rPr lang="es-PE" smtClean="0"/>
              <a:t>23/11/2018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4F763-C57B-4C3C-BA12-C98D5A671A8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4060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3 minutos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6407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dirty="0" smtClean="0"/>
              <a:t>Porque es importante poner nombre al host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865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sz="1200" b="1" dirty="0" smtClean="0">
                <a:cs typeface="Arial" charset="0"/>
              </a:rPr>
              <a:t>Dirección IP</a:t>
            </a:r>
            <a:r>
              <a:rPr lang="es-CL" sz="1200" dirty="0" smtClean="0">
                <a:cs typeface="Arial" charset="0"/>
              </a:rPr>
              <a:t> - junto con la máscara de subred, identifica de forma exclusiva a un dispositivo final en la red</a:t>
            </a:r>
          </a:p>
          <a:p>
            <a:pPr marL="0" indent="0">
              <a:buNone/>
            </a:pPr>
            <a:r>
              <a:rPr lang="es-CL" sz="1200" b="1" dirty="0" smtClean="0">
                <a:cs typeface="Arial" charset="0"/>
              </a:rPr>
              <a:t>Máscara de Subred</a:t>
            </a:r>
            <a:r>
              <a:rPr lang="es-CL" sz="1200" dirty="0" smtClean="0">
                <a:cs typeface="Arial" charset="0"/>
              </a:rPr>
              <a:t> - determina cual parte de una red amplia es usada por una dirección IP</a:t>
            </a:r>
          </a:p>
          <a:p>
            <a:pPr marL="0" indent="0">
              <a:buNone/>
            </a:pPr>
            <a:r>
              <a:rPr lang="es-CL" sz="1200" b="1" dirty="0" smtClean="0"/>
              <a:t>interfaz VLAN 1</a:t>
            </a:r>
            <a:r>
              <a:rPr lang="es-CL" sz="1200" dirty="0" smtClean="0"/>
              <a:t> - Modo de configuración de interfaz </a:t>
            </a:r>
          </a:p>
          <a:p>
            <a:pPr marL="0" indent="0">
              <a:buNone/>
            </a:pPr>
            <a:r>
              <a:rPr lang="es-CL" sz="1200" b="1" dirty="0" err="1" smtClean="0"/>
              <a:t>ip</a:t>
            </a:r>
            <a:r>
              <a:rPr lang="es-CL" sz="1200" b="1" dirty="0" smtClean="0"/>
              <a:t> </a:t>
            </a:r>
            <a:r>
              <a:rPr lang="es-CL" sz="1200" b="1" dirty="0" err="1" smtClean="0"/>
              <a:t>address</a:t>
            </a:r>
            <a:r>
              <a:rPr lang="es-CL" sz="1200" b="1" dirty="0" smtClean="0"/>
              <a:t> 192.168.10.2 255.255.255.0</a:t>
            </a:r>
            <a:r>
              <a:rPr lang="es-CL" sz="1200" dirty="0" smtClean="0"/>
              <a:t> - configura la dirección IP y máscara de subred para el </a:t>
            </a:r>
            <a:r>
              <a:rPr lang="es-CL" sz="1200" dirty="0" err="1" smtClean="0"/>
              <a:t>switch</a:t>
            </a:r>
            <a:r>
              <a:rPr lang="es-CL" sz="1200" dirty="0" smtClean="0"/>
              <a:t> </a:t>
            </a:r>
          </a:p>
          <a:p>
            <a:pPr marL="0" indent="0">
              <a:buNone/>
            </a:pPr>
            <a:r>
              <a:rPr lang="es-CL" sz="1200" b="1" dirty="0" smtClean="0"/>
              <a:t>no </a:t>
            </a:r>
            <a:r>
              <a:rPr lang="es-CL" sz="1200" b="1" dirty="0" err="1" smtClean="0"/>
              <a:t>shutdown</a:t>
            </a:r>
            <a:r>
              <a:rPr lang="es-CL" sz="1200" dirty="0" smtClean="0"/>
              <a:t> - habilita administrativamente la interfaz</a:t>
            </a:r>
          </a:p>
          <a:p>
            <a:pPr marL="0" indent="0">
              <a:buNone/>
            </a:pPr>
            <a:r>
              <a:rPr lang="es-CL" sz="1200" dirty="0" smtClean="0"/>
              <a:t>El </a:t>
            </a:r>
            <a:r>
              <a:rPr lang="es-CL" sz="1200" dirty="0" err="1" smtClean="0"/>
              <a:t>Switch</a:t>
            </a:r>
            <a:r>
              <a:rPr lang="es-CL" sz="1200" b="1" dirty="0" smtClean="0"/>
              <a:t> aún necesita tener puertos físicos configurados</a:t>
            </a:r>
            <a:r>
              <a:rPr lang="es-CL" sz="1200" dirty="0" smtClean="0"/>
              <a:t>  y líneas VTY para permitir administración remota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430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Comentar el uso de </a:t>
            </a:r>
            <a:r>
              <a:rPr lang="es-PE" dirty="0" err="1" smtClean="0"/>
              <a:t>Ipconfig</a:t>
            </a:r>
            <a:r>
              <a:rPr lang="es-PE" dirty="0" smtClean="0"/>
              <a:t> y </a:t>
            </a:r>
            <a:r>
              <a:rPr lang="es-PE" smtClean="0"/>
              <a:t>el servicio</a:t>
            </a:r>
            <a:r>
              <a:rPr lang="es-PE" baseline="0" smtClean="0"/>
              <a:t> DHCP</a:t>
            </a:r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951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baseline="0" dirty="0" smtClean="0"/>
              <a:t>DINAMICA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471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3 minutos</a:t>
            </a:r>
          </a:p>
          <a:p>
            <a:r>
              <a:rPr lang="es-PE" dirty="0" smtClean="0"/>
              <a:t>¿Qué modelos de </a:t>
            </a:r>
            <a:r>
              <a:rPr lang="es-PE" dirty="0" err="1" smtClean="0"/>
              <a:t>routers</a:t>
            </a:r>
            <a:r>
              <a:rPr lang="es-PE" dirty="0" smtClean="0"/>
              <a:t> y </a:t>
            </a:r>
            <a:r>
              <a:rPr lang="es-PE" dirty="0" err="1" smtClean="0"/>
              <a:t>switches</a:t>
            </a:r>
            <a:r>
              <a:rPr lang="es-PE" dirty="0" smtClean="0"/>
              <a:t> requieren actualización? </a:t>
            </a:r>
          </a:p>
          <a:p>
            <a:r>
              <a:rPr lang="es-PE" dirty="0" smtClean="0"/>
              <a:t>¿Los </a:t>
            </a:r>
            <a:r>
              <a:rPr lang="es-PE" dirty="0" err="1" smtClean="0"/>
              <a:t>routers</a:t>
            </a:r>
            <a:r>
              <a:rPr lang="es-PE" dirty="0" smtClean="0"/>
              <a:t> y </a:t>
            </a:r>
            <a:r>
              <a:rPr lang="es-PE" dirty="0" err="1" smtClean="0"/>
              <a:t>switches</a:t>
            </a:r>
            <a:r>
              <a:rPr lang="es-PE" dirty="0" smtClean="0"/>
              <a:t> tienen suficiente memoria RAM y flash para las versiones de IOS propuestas? </a:t>
            </a:r>
          </a:p>
          <a:p>
            <a:r>
              <a:rPr lang="es-PE" dirty="0" smtClean="0"/>
              <a:t>¿Qué requisitos de características deben cumplir los dispositivos? 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006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3 minutos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55087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3 minutos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4832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DINAMICA</a:t>
            </a:r>
          </a:p>
          <a:p>
            <a:r>
              <a:rPr lang="es-PE" dirty="0" smtClean="0"/>
              <a:t>Mencione Ejemplos de computadoras</a:t>
            </a:r>
          </a:p>
          <a:p>
            <a:r>
              <a:rPr lang="es-PE" dirty="0" smtClean="0"/>
              <a:t>3 minutos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599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3 minutos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67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Acceso por Consola, la primera vez que se va configurar el equipo</a:t>
            </a:r>
          </a:p>
          <a:p>
            <a:r>
              <a:rPr lang="es-PE" dirty="0" smtClean="0"/>
              <a:t>Acceso</a:t>
            </a:r>
            <a:r>
              <a:rPr lang="es-PE" baseline="0" dirty="0" smtClean="0"/>
              <a:t> </a:t>
            </a:r>
            <a:r>
              <a:rPr lang="es-PE" baseline="0" dirty="0" err="1" smtClean="0"/>
              <a:t>via</a:t>
            </a:r>
            <a:r>
              <a:rPr lang="es-PE" baseline="0" dirty="0" smtClean="0"/>
              <a:t> Telnet para la </a:t>
            </a:r>
            <a:r>
              <a:rPr lang="es-PE" baseline="0" dirty="0" err="1" smtClean="0"/>
              <a:t>configuracion</a:t>
            </a:r>
            <a:r>
              <a:rPr lang="es-PE" baseline="0" dirty="0" smtClean="0"/>
              <a:t> remota (requiere una interfaz activa y configurada)</a:t>
            </a:r>
          </a:p>
          <a:p>
            <a:r>
              <a:rPr lang="es-PE" baseline="0" dirty="0" err="1" smtClean="0"/>
              <a:t>Acces</a:t>
            </a:r>
            <a:r>
              <a:rPr lang="es-PE" baseline="0" dirty="0" smtClean="0"/>
              <a:t> </a:t>
            </a:r>
            <a:r>
              <a:rPr lang="es-PE" baseline="0" dirty="0" err="1" smtClean="0"/>
              <a:t>via</a:t>
            </a:r>
            <a:r>
              <a:rPr lang="es-PE" baseline="0" dirty="0" smtClean="0"/>
              <a:t> SSH acceso seguro remoto, encripta los datos 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706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Ayuda Contextual:</a:t>
            </a:r>
          </a:p>
          <a:p>
            <a:r>
              <a:rPr lang="es-PE" dirty="0" smtClean="0"/>
              <a:t>Visualizar una lista de todos los comandos disponibles dentro del modo actual. </a:t>
            </a:r>
          </a:p>
          <a:p>
            <a:r>
              <a:rPr lang="es-PE" dirty="0" smtClean="0"/>
              <a:t>Determinar qué opción, palabra clave o argumento se encuentra disponible para el comando introducido. </a:t>
            </a:r>
          </a:p>
          <a:p>
            <a:endParaRPr lang="es-PE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6C9B-1EDE-4A14-ADCC-A1CC8BA97A79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3059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7074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7499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73045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55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85426"/>
            <a:ext cx="12192000" cy="5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93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22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6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004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654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273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32168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0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197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8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39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032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3873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0836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3995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037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5595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1B564-5AAF-4CA2-A2F8-6F31192BF83F}" type="datetimeFigureOut">
              <a:rPr lang="es-419" smtClean="0"/>
              <a:t>23/11/18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2B86E-292C-4B8B-8128-DFEAC29C9241}" type="slidenum">
              <a:rPr lang="es-419" smtClean="0"/>
              <a:t>‹Nº›</a:t>
            </a:fld>
            <a:endParaRPr lang="es-419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285426"/>
            <a:ext cx="12192000" cy="5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1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9607C-EE7A-47B9-B6CB-8F9BC936659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23/11/2018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701E8-1B4D-4D9A-BDFE-6CC2D34B2226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8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4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METODOS DE ACCESO</a:t>
            </a:r>
            <a:endParaRPr lang="es-PE" dirty="0"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PE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 ROUTER</a:t>
            </a:r>
            <a:endParaRPr lang="es-P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8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2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70" y="2965767"/>
            <a:ext cx="4629150" cy="29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Métodos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de acceso al CLI</a:t>
            </a:r>
            <a:endParaRPr lang="es-PE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85745" y="1973796"/>
            <a:ext cx="5745232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2000" dirty="0" smtClean="0"/>
              <a:t>Puerto Consola (Cable Consola – </a:t>
            </a:r>
            <a:r>
              <a:rPr lang="es-PE" sz="2000" dirty="0" err="1" smtClean="0"/>
              <a:t>Out</a:t>
            </a:r>
            <a:r>
              <a:rPr lang="es-PE" sz="2000" dirty="0" smtClean="0"/>
              <a:t>-of-Band)</a:t>
            </a:r>
          </a:p>
          <a:p>
            <a:r>
              <a:rPr lang="es-PE" sz="2000" dirty="0" smtClean="0"/>
              <a:t>Puerto Auxiliar (Usa </a:t>
            </a:r>
            <a:r>
              <a:rPr lang="es-PE" sz="2000" dirty="0" err="1" smtClean="0"/>
              <a:t>linea</a:t>
            </a:r>
            <a:r>
              <a:rPr lang="es-PE" sz="2000" dirty="0" smtClean="0"/>
              <a:t> </a:t>
            </a:r>
            <a:r>
              <a:rPr lang="es-PE" sz="2000" dirty="0" err="1" smtClean="0"/>
              <a:t>telefonica</a:t>
            </a:r>
            <a:r>
              <a:rPr lang="es-PE" sz="2000" dirty="0" smtClean="0"/>
              <a:t>– </a:t>
            </a:r>
            <a:r>
              <a:rPr lang="es-PE" sz="2000" dirty="0" err="1" smtClean="0"/>
              <a:t>Out</a:t>
            </a:r>
            <a:r>
              <a:rPr lang="es-PE" sz="2000" dirty="0" smtClean="0"/>
              <a:t>-of-band)</a:t>
            </a:r>
          </a:p>
          <a:p>
            <a:r>
              <a:rPr lang="es-PE" sz="2000" dirty="0" smtClean="0"/>
              <a:t>Puertos de Red (Cable de red – In-band)</a:t>
            </a:r>
          </a:p>
          <a:p>
            <a:endParaRPr lang="es-PE" sz="20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995470" y="4626292"/>
            <a:ext cx="205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PE" sz="2000" b="1" dirty="0" smtClean="0"/>
              <a:t>Cable </a:t>
            </a:r>
            <a:r>
              <a:rPr lang="en-US" altLang="es-PE" sz="2000" b="1" dirty="0" err="1" smtClean="0"/>
              <a:t>transpuesto</a:t>
            </a:r>
            <a:endParaRPr lang="en-US" altLang="es-PE" sz="2000" b="1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24070" y="3804979"/>
            <a:ext cx="2057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PE" sz="2000" b="1" dirty="0" smtClean="0"/>
              <a:t>Puerto </a:t>
            </a:r>
            <a:r>
              <a:rPr lang="en-US" altLang="es-PE" sz="2000" b="1" dirty="0" err="1" smtClean="0"/>
              <a:t>consola</a:t>
            </a:r>
            <a:endParaRPr lang="en-US" altLang="es-PE" sz="2000" b="1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595670" y="6152169"/>
            <a:ext cx="5791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s-PE" sz="2000" b="1" dirty="0" smtClean="0"/>
              <a:t>Puerto serial o Puerto USB</a:t>
            </a:r>
            <a:endParaRPr lang="en-US" altLang="es-PE" sz="2000" b="1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29470" y="4169092"/>
            <a:ext cx="20574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PE" sz="2000" b="1" dirty="0" smtClean="0"/>
              <a:t>Software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s-PE" sz="2000" b="1" dirty="0" smtClean="0"/>
              <a:t>terminal</a:t>
            </a:r>
            <a:endParaRPr lang="en-US" altLang="es-PE" sz="2000" b="1" dirty="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0081820" y="2616427"/>
            <a:ext cx="1600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PE" sz="2000" b="1" dirty="0" err="1" smtClean="0"/>
              <a:t>Enrutador</a:t>
            </a:r>
            <a:endParaRPr lang="en-US" altLang="es-PE" sz="2000" b="1" dirty="0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6824270" y="4860955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s-PE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V="1">
            <a:off x="7357670" y="3788092"/>
            <a:ext cx="8382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s-PE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V="1">
            <a:off x="8405420" y="566293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81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latin typeface="Arial Black" panose="020B0A04020102020204" pitchFamily="34" charset="0"/>
              </a:rPr>
              <a:t>OUT</a:t>
            </a:r>
            <a:r>
              <a:rPr lang="es-PE" dirty="0" smtClean="0"/>
              <a:t>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OF BAND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38300"/>
            <a:ext cx="4676775" cy="1428750"/>
          </a:xfrm>
          <a:prstGeom prst="rect">
            <a:avLst/>
          </a:prstGeom>
        </p:spPr>
      </p:pic>
      <p:pic>
        <p:nvPicPr>
          <p:cNvPr id="1026" name="Picture 2" descr="http://cdn.instructables.com/FO1/T7AW/G8B8THNN/FO1T7AWG8B8THNN.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314325"/>
            <a:ext cx="5715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ites.google.com/site/redeslocalesyglobales/_/rsrc/1389219104727/4-configuracion-de-red/2-configuracion-de-routers/1-caracteristicas-y-aspectos-fisicos-de-los-routers/3-conexiones-externas-de-un-encaminador/router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3524248"/>
            <a:ext cx="516255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0" y="3524248"/>
            <a:ext cx="3486150" cy="3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cdn.instructables.com/FO1/T7AW/G8B8THNN/FO1T7AWG8B8THNN.MEDIU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r="30000" b="2076"/>
          <a:stretch/>
        </p:blipFill>
        <p:spPr bwMode="auto">
          <a:xfrm>
            <a:off x="838200" y="2565190"/>
            <a:ext cx="3272730" cy="229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latin typeface="Arial Black" panose="020B0A04020102020204" pitchFamily="34" charset="0"/>
              </a:rPr>
              <a:t>OUT</a:t>
            </a:r>
            <a:r>
              <a:rPr lang="es-PE" dirty="0" smtClean="0"/>
              <a:t>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OF BAND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56335"/>
            <a:ext cx="4619625" cy="1343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48" y="980280"/>
            <a:ext cx="6300787" cy="3638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799" y="4922402"/>
            <a:ext cx="5805487" cy="1464103"/>
          </a:xfrm>
          <a:prstGeom prst="rect">
            <a:avLst/>
          </a:prstGeom>
        </p:spPr>
      </p:pic>
      <p:pic>
        <p:nvPicPr>
          <p:cNvPr id="2050" name="Picture 2" descr="http://img.alibaba.com/img/pb/702/425/275/275425702_35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22402"/>
            <a:ext cx="3874740" cy="161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Programas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de emulación de terminal</a:t>
            </a:r>
            <a:endParaRPr lang="es-PE" b="1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idx="1"/>
          </p:nvPr>
        </p:nvSpPr>
        <p:spPr>
          <a:xfrm>
            <a:off x="1001973" y="1887174"/>
            <a:ext cx="3454400" cy="45720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s-CL" sz="2000" dirty="0" smtClean="0"/>
              <a:t>Software disponibles para conexión a un dispositivo de red:</a:t>
            </a:r>
          </a:p>
          <a:p>
            <a:pPr>
              <a:defRPr/>
            </a:pPr>
            <a:r>
              <a:rPr lang="es-CL" sz="2000" dirty="0" err="1" smtClean="0"/>
              <a:t>PuTTY</a:t>
            </a:r>
            <a:endParaRPr lang="es-CL" sz="2000" dirty="0" smtClean="0"/>
          </a:p>
          <a:p>
            <a:pPr>
              <a:defRPr/>
            </a:pPr>
            <a:r>
              <a:rPr lang="es-CL" sz="2000" dirty="0" smtClean="0"/>
              <a:t>Tera </a:t>
            </a:r>
            <a:r>
              <a:rPr lang="es-CL" sz="2000" dirty="0" err="1" smtClean="0"/>
              <a:t>Term</a:t>
            </a:r>
            <a:endParaRPr lang="es-CL" sz="2000" dirty="0" smtClean="0"/>
          </a:p>
          <a:p>
            <a:pPr>
              <a:defRPr/>
            </a:pPr>
            <a:r>
              <a:rPr lang="es-CL" sz="2000" dirty="0" err="1" smtClean="0"/>
              <a:t>SecureCRT</a:t>
            </a:r>
            <a:endParaRPr lang="es-CL" sz="2000" dirty="0" smtClean="0"/>
          </a:p>
          <a:p>
            <a:pPr>
              <a:defRPr/>
            </a:pPr>
            <a:r>
              <a:rPr lang="es-CL" sz="2000" dirty="0" err="1" smtClean="0"/>
              <a:t>HyperTerminal</a:t>
            </a:r>
            <a:endParaRPr lang="es-CL" sz="2000" dirty="0" smtClean="0"/>
          </a:p>
          <a:p>
            <a:pPr>
              <a:defRPr/>
            </a:pPr>
            <a:r>
              <a:rPr lang="es-CL" sz="2000" dirty="0" smtClean="0"/>
              <a:t>OS X Terminal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charset="-12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00" y="1747474"/>
            <a:ext cx="4410075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92786" y="5456419"/>
            <a:ext cx="4272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FF0000"/>
                </a:solidFill>
              </a:rPr>
              <a:t>Descargar el software </a:t>
            </a:r>
            <a:r>
              <a:rPr lang="es-PE" sz="2000" dirty="0" err="1" smtClean="0">
                <a:solidFill>
                  <a:srgbClr val="FF0000"/>
                </a:solidFill>
              </a:rPr>
              <a:t>Putty</a:t>
            </a:r>
            <a:r>
              <a:rPr lang="es-PE" sz="2000" dirty="0" smtClean="0">
                <a:solidFill>
                  <a:srgbClr val="FF0000"/>
                </a:solidFill>
              </a:rPr>
              <a:t> de Internet</a:t>
            </a:r>
            <a:endParaRPr lang="es-PE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latin typeface="Arial Black" panose="020B0A04020102020204" pitchFamily="34" charset="0"/>
              </a:rPr>
              <a:t>Utilizando</a:t>
            </a:r>
            <a:r>
              <a:rPr lang="es-PE" dirty="0" smtClean="0"/>
              <a:t> </a:t>
            </a:r>
            <a:r>
              <a:rPr lang="es-P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Packet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Tracer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exion cable consol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482" r="12333"/>
          <a:stretch/>
        </p:blipFill>
        <p:spPr>
          <a:xfrm>
            <a:off x="5366478" y="1690688"/>
            <a:ext cx="5816185" cy="4351338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  <p:sp>
        <p:nvSpPr>
          <p:cNvPr id="5" name="CuadroTexto 4"/>
          <p:cNvSpPr txBox="1"/>
          <p:nvPr/>
        </p:nvSpPr>
        <p:spPr>
          <a:xfrm>
            <a:off x="794657" y="1512047"/>
            <a:ext cx="3301609" cy="506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 smtClean="0"/>
              <a:t>Revisar:</a:t>
            </a:r>
          </a:p>
          <a:p>
            <a:endParaRPr lang="es-PE" sz="1100" dirty="0" smtClean="0"/>
          </a:p>
          <a:p>
            <a:r>
              <a:rPr lang="es-PE" dirty="0" smtClean="0"/>
              <a:t>Conexión al CLI por cable consola</a:t>
            </a:r>
          </a:p>
          <a:p>
            <a:r>
              <a:rPr lang="es-PE" dirty="0" smtClean="0"/>
              <a:t>Modo usuario</a:t>
            </a:r>
          </a:p>
          <a:p>
            <a:r>
              <a:rPr lang="es-PE" dirty="0" smtClean="0"/>
              <a:t>Ayuda Contextual</a:t>
            </a:r>
          </a:p>
          <a:p>
            <a:r>
              <a:rPr lang="es-PE" dirty="0" smtClean="0"/>
              <a:t>Modo privilegiado</a:t>
            </a:r>
          </a:p>
          <a:p>
            <a:r>
              <a:rPr lang="es-PE" dirty="0" smtClean="0"/>
              <a:t>Cambio de la hora</a:t>
            </a:r>
          </a:p>
          <a:p>
            <a:r>
              <a:rPr lang="es-PE" dirty="0" smtClean="0"/>
              <a:t>Modo de Configuración Global</a:t>
            </a:r>
          </a:p>
          <a:p>
            <a:r>
              <a:rPr lang="es-PE" dirty="0" smtClean="0"/>
              <a:t>Cambio del Nombre</a:t>
            </a:r>
          </a:p>
          <a:p>
            <a:r>
              <a:rPr lang="es-PE" dirty="0" smtClean="0"/>
              <a:t>Modo configuración interfaz</a:t>
            </a:r>
          </a:p>
          <a:p>
            <a:r>
              <a:rPr lang="es-PE" dirty="0" smtClean="0"/>
              <a:t>Colocar Dirección IP</a:t>
            </a:r>
          </a:p>
          <a:p>
            <a:r>
              <a:rPr lang="es-PE" dirty="0" smtClean="0"/>
              <a:t>Auto-completar comandos</a:t>
            </a:r>
          </a:p>
          <a:p>
            <a:r>
              <a:rPr lang="es-PE" dirty="0" smtClean="0"/>
              <a:t>Mensaje de error de sintaxis</a:t>
            </a:r>
          </a:p>
          <a:p>
            <a:r>
              <a:rPr lang="es-PE" dirty="0" smtClean="0"/>
              <a:t>Interrupción de procesos</a:t>
            </a:r>
          </a:p>
          <a:p>
            <a:r>
              <a:rPr lang="es-PE" dirty="0" smtClean="0"/>
              <a:t>Contraseñas</a:t>
            </a:r>
          </a:p>
          <a:p>
            <a:r>
              <a:rPr lang="es-PE" dirty="0" smtClean="0"/>
              <a:t>Cifrado tipo 7 y md5</a:t>
            </a:r>
          </a:p>
          <a:p>
            <a:r>
              <a:rPr lang="es-PE" dirty="0" err="1" smtClean="0"/>
              <a:t>Motd</a:t>
            </a:r>
            <a:r>
              <a:rPr lang="es-PE" dirty="0" smtClean="0"/>
              <a:t>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536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Estructura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de comandos: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63" y="1477963"/>
            <a:ext cx="9188450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10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Estructura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de comandos: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38" y="1472973"/>
            <a:ext cx="7691437" cy="51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Examinando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el IOS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339120"/>
            <a:ext cx="6197600" cy="529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Nombre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del Dispositivo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25"/>
          <a:stretch>
            <a:fillRect/>
          </a:stretch>
        </p:blipFill>
        <p:spPr bwMode="auto">
          <a:xfrm>
            <a:off x="6722698" y="3929684"/>
            <a:ext cx="4425950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Grp="1" noChangeArrowheads="1"/>
          </p:cNvSpPr>
          <p:nvPr>
            <p:ph idx="1"/>
          </p:nvPr>
        </p:nvSpPr>
        <p:spPr>
          <a:xfrm>
            <a:off x="758252" y="1508623"/>
            <a:ext cx="7821612" cy="3084513"/>
          </a:xfrm>
        </p:spPr>
        <p:txBody>
          <a:bodyPr>
            <a:no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s-CL" dirty="0" smtClean="0">
                <a:cs typeface="Arial" pitchFamily="34" charset="0"/>
              </a:rPr>
              <a:t>Algunos consejos para la convención de nombrado:</a:t>
            </a:r>
          </a:p>
          <a:p>
            <a:pPr>
              <a:defRPr/>
            </a:pPr>
            <a:r>
              <a:rPr lang="es-CL" dirty="0" smtClean="0">
                <a:cs typeface="Arial" pitchFamily="34" charset="0"/>
              </a:rPr>
              <a:t>Inicia con una letra</a:t>
            </a:r>
          </a:p>
          <a:p>
            <a:pPr>
              <a:defRPr/>
            </a:pPr>
            <a:r>
              <a:rPr lang="es-CL" dirty="0" smtClean="0">
                <a:cs typeface="Arial" pitchFamily="34" charset="0"/>
              </a:rPr>
              <a:t>Sin espacios</a:t>
            </a:r>
          </a:p>
          <a:p>
            <a:pPr>
              <a:defRPr/>
            </a:pPr>
            <a:r>
              <a:rPr lang="es-CL" dirty="0" smtClean="0">
                <a:cs typeface="Arial" pitchFamily="34" charset="0"/>
              </a:rPr>
              <a:t>Finaliza con una letra o dígito</a:t>
            </a:r>
            <a:endParaRPr lang="es-CL" b="1" dirty="0" smtClean="0">
              <a:cs typeface="Arial" pitchFamily="34" charset="0"/>
            </a:endParaRPr>
          </a:p>
          <a:p>
            <a:pPr>
              <a:defRPr/>
            </a:pPr>
            <a:r>
              <a:rPr lang="es-CL" b="1" dirty="0" smtClean="0">
                <a:cs typeface="Arial" pitchFamily="34" charset="0"/>
              </a:rPr>
              <a:t>Usa sólo letras, dígitos, y guiones</a:t>
            </a:r>
          </a:p>
          <a:p>
            <a:pPr>
              <a:defRPr/>
            </a:pPr>
            <a:r>
              <a:rPr lang="es-CL" dirty="0" smtClean="0">
                <a:cs typeface="Arial" pitchFamily="34" charset="0"/>
              </a:rPr>
              <a:t>Ser menor de 64 caracteres de largo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dirty="0" smtClean="0">
              <a:ea typeface="ＭＳ Ｐゴシック" pitchFamily="34" charset="-128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649486" y="4963789"/>
            <a:ext cx="3131721" cy="120032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CL" sz="1800" dirty="0" smtClean="0"/>
              <a:t>Sin nombres, dispositivos de red son difíciles de identificar para propósitos de configuración.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42747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Contenido de la Clase</a:t>
            </a:r>
            <a:endParaRPr lang="es-PE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Revisión de Sistemas Operativos en Red</a:t>
            </a:r>
          </a:p>
          <a:p>
            <a:pPr marL="0" indent="0">
              <a:buNone/>
            </a:pPr>
            <a:endParaRPr lang="es-PE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IOS de Cisco, acceso y navegación </a:t>
            </a:r>
          </a:p>
          <a:p>
            <a:endParaRPr lang="es-PE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Estructura de comandos IOS usando la CLI</a:t>
            </a:r>
          </a:p>
          <a:p>
            <a:endParaRPr lang="es-PE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Como se comunican los dispositivos en la red</a:t>
            </a:r>
            <a:endParaRPr lang="es-P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8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Asegurando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dispositivos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1487" y="1587500"/>
            <a:ext cx="10201509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s-CL" sz="2800" dirty="0" smtClean="0"/>
              <a:t>Las </a:t>
            </a:r>
            <a:r>
              <a:rPr lang="es-CL" sz="2800" dirty="0" err="1" smtClean="0"/>
              <a:t>passwords</a:t>
            </a:r>
            <a:r>
              <a:rPr lang="es-CL" sz="2800" dirty="0" smtClean="0"/>
              <a:t> introducidas aquí son:</a:t>
            </a:r>
          </a:p>
          <a:p>
            <a:pPr algn="l">
              <a:defRPr/>
            </a:pPr>
            <a:endParaRPr lang="es-CL" sz="2800" dirty="0" smtClean="0"/>
          </a:p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s-CL" sz="2800" b="1" dirty="0" err="1" smtClean="0"/>
              <a:t>Enable</a:t>
            </a:r>
            <a:r>
              <a:rPr lang="es-CL" sz="2800" b="1" dirty="0" smtClean="0"/>
              <a:t> </a:t>
            </a:r>
            <a:r>
              <a:rPr lang="es-CL" sz="2800" b="1" dirty="0" err="1" smtClean="0"/>
              <a:t>password</a:t>
            </a:r>
            <a:r>
              <a:rPr lang="es-CL" sz="2800" dirty="0" smtClean="0"/>
              <a:t> - Limita el acceso al modo EXEC privilegiado</a:t>
            </a:r>
          </a:p>
          <a:p>
            <a:pPr marL="342900" indent="-342900" algn="l">
              <a:buFont typeface="Wingdings" pitchFamily="2" charset="2"/>
              <a:buChar char="§"/>
              <a:defRPr/>
            </a:pPr>
            <a:endParaRPr lang="es-CL" sz="2800" dirty="0" smtClean="0"/>
          </a:p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s-CL" sz="2800" b="1" dirty="0" err="1" smtClean="0"/>
              <a:t>Enable</a:t>
            </a:r>
            <a:r>
              <a:rPr lang="es-CL" sz="2800" b="1" dirty="0" smtClean="0"/>
              <a:t> </a:t>
            </a:r>
            <a:r>
              <a:rPr lang="es-CL" sz="2800" b="1" dirty="0" err="1" smtClean="0"/>
              <a:t>secret</a:t>
            </a:r>
            <a:r>
              <a:rPr lang="es-CL" sz="2800" dirty="0" smtClean="0"/>
              <a:t> - Cifrado, limita el acceso al modo EXEC privilegiado</a:t>
            </a:r>
          </a:p>
          <a:p>
            <a:pPr marL="342900" indent="-342900" algn="l">
              <a:buFont typeface="Wingdings" pitchFamily="2" charset="2"/>
              <a:buChar char="§"/>
              <a:defRPr/>
            </a:pPr>
            <a:endParaRPr lang="es-CL" sz="2800" dirty="0" smtClean="0"/>
          </a:p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s-CL" sz="2800" b="1" dirty="0" err="1" smtClean="0"/>
              <a:t>Console</a:t>
            </a:r>
            <a:r>
              <a:rPr lang="es-CL" sz="2800" b="1" dirty="0" smtClean="0"/>
              <a:t> </a:t>
            </a:r>
            <a:r>
              <a:rPr lang="es-CL" sz="2800" b="1" dirty="0" err="1" smtClean="0"/>
              <a:t>password</a:t>
            </a:r>
            <a:r>
              <a:rPr lang="es-CL" sz="2800" dirty="0" smtClean="0"/>
              <a:t> - Limita acceder al dispositivo usando la conexión de consola</a:t>
            </a:r>
          </a:p>
          <a:p>
            <a:pPr marL="342900" indent="-342900" algn="l">
              <a:buFont typeface="Wingdings" pitchFamily="2" charset="2"/>
              <a:buChar char="§"/>
              <a:defRPr/>
            </a:pPr>
            <a:endParaRPr lang="es-CL" sz="2800" dirty="0" smtClean="0"/>
          </a:p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s-CL" sz="2800" b="1" dirty="0" smtClean="0"/>
              <a:t>VTY </a:t>
            </a:r>
            <a:r>
              <a:rPr lang="es-CL" sz="2800" b="1" dirty="0" err="1" smtClean="0"/>
              <a:t>password</a:t>
            </a:r>
            <a:r>
              <a:rPr lang="es-CL" sz="2800" dirty="0" smtClean="0"/>
              <a:t> - Limita el acceso al dispositivo por Telnet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75515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Configurando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SVI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71" y="2525713"/>
            <a:ext cx="10288058" cy="275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2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Probando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configuración de interfaces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85" y="1604958"/>
            <a:ext cx="6159500" cy="502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Probando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conectividad </a:t>
            </a:r>
            <a:r>
              <a:rPr lang="es-P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s-P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28" y="1259769"/>
            <a:ext cx="6380163" cy="543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417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CHECK LIST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E" dirty="0" smtClean="0"/>
              <a:t>Que tipos de puertos tiene un </a:t>
            </a:r>
            <a:r>
              <a:rPr lang="es-PE" dirty="0" err="1" smtClean="0"/>
              <a:t>Router</a:t>
            </a:r>
            <a:r>
              <a:rPr lang="es-PE" dirty="0" smtClean="0"/>
              <a:t>?</a:t>
            </a:r>
          </a:p>
          <a:p>
            <a:r>
              <a:rPr lang="es-PE" dirty="0" smtClean="0"/>
              <a:t>Que es el IOS?</a:t>
            </a:r>
          </a:p>
          <a:p>
            <a:r>
              <a:rPr lang="es-PE" dirty="0" smtClean="0"/>
              <a:t>En que consiste la ayuda contextual?</a:t>
            </a:r>
          </a:p>
          <a:p>
            <a:r>
              <a:rPr lang="es-PE" dirty="0" smtClean="0"/>
              <a:t>Cuales son las memorias del </a:t>
            </a:r>
            <a:r>
              <a:rPr lang="es-PE" dirty="0" err="1" smtClean="0"/>
              <a:t>Router</a:t>
            </a:r>
            <a:r>
              <a:rPr lang="es-PE" dirty="0" smtClean="0"/>
              <a:t>?</a:t>
            </a:r>
          </a:p>
          <a:p>
            <a:r>
              <a:rPr lang="es-PE" dirty="0" smtClean="0"/>
              <a:t>Cuales son los modos del CLI del IOS?</a:t>
            </a:r>
          </a:p>
          <a:p>
            <a:r>
              <a:rPr lang="es-PE" dirty="0" smtClean="0"/>
              <a:t>Para que sirve la dirección IP?</a:t>
            </a:r>
          </a:p>
          <a:p>
            <a:r>
              <a:rPr lang="es-PE" dirty="0" smtClean="0"/>
              <a:t>Para que sirve el puerto consola?</a:t>
            </a:r>
          </a:p>
          <a:p>
            <a:r>
              <a:rPr lang="es-PE" dirty="0" smtClean="0"/>
              <a:t>Para que sirve el puerto auxiliar?</a:t>
            </a:r>
          </a:p>
          <a:p>
            <a:r>
              <a:rPr lang="es-PE" dirty="0" smtClean="0"/>
              <a:t>Para que sirve el servicio Telnet?</a:t>
            </a:r>
          </a:p>
          <a:p>
            <a:r>
              <a:rPr lang="es-PE" dirty="0" smtClean="0"/>
              <a:t>Porque debemos poner nombre a los dispositivos </a:t>
            </a:r>
            <a:r>
              <a:rPr lang="es-PE" dirty="0" err="1" smtClean="0"/>
              <a:t>Routers</a:t>
            </a:r>
            <a:r>
              <a:rPr lang="es-PE" dirty="0" smtClean="0"/>
              <a:t> y </a:t>
            </a:r>
            <a:r>
              <a:rPr lang="es-PE" dirty="0" err="1" smtClean="0"/>
              <a:t>Switches</a:t>
            </a:r>
            <a:r>
              <a:rPr lang="es-PE" dirty="0" smtClean="0"/>
              <a:t>?</a:t>
            </a:r>
          </a:p>
          <a:p>
            <a:pPr marL="0" indent="0">
              <a:buNone/>
            </a:pP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19113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Sistemas Operativos en Red:</a:t>
            </a:r>
            <a:endParaRPr lang="es-PE" b="1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6158" y="1487999"/>
            <a:ext cx="10515600" cy="5250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b="1" dirty="0" smtClean="0"/>
              <a:t>Menciona que sistemas operativos conoces</a:t>
            </a:r>
          </a:p>
          <a:p>
            <a:pPr marL="0" indent="0">
              <a:buNone/>
            </a:pPr>
            <a:r>
              <a:rPr lang="es-PE" dirty="0" smtClean="0"/>
              <a:t>Respuestas:</a:t>
            </a:r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r>
              <a:rPr lang="es-PE" dirty="0" smtClean="0"/>
              <a:t>Cuales son considerados sistemas operativos en red</a:t>
            </a: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3347574" y="2444841"/>
            <a:ext cx="4731434" cy="35394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3200" dirty="0" smtClean="0"/>
              <a:t>- </a:t>
            </a:r>
          </a:p>
          <a:p>
            <a:r>
              <a:rPr lang="es-PE" sz="3200" dirty="0" smtClean="0"/>
              <a:t>- </a:t>
            </a:r>
          </a:p>
          <a:p>
            <a:r>
              <a:rPr lang="es-PE" sz="3200" dirty="0" smtClean="0"/>
              <a:t>- </a:t>
            </a:r>
          </a:p>
          <a:p>
            <a:r>
              <a:rPr lang="es-PE" sz="3200" dirty="0" smtClean="0"/>
              <a:t>- </a:t>
            </a:r>
          </a:p>
          <a:p>
            <a:r>
              <a:rPr lang="es-PE" sz="3200" dirty="0" smtClean="0"/>
              <a:t>- </a:t>
            </a:r>
          </a:p>
          <a:p>
            <a:r>
              <a:rPr lang="es-PE" sz="3200" dirty="0" smtClean="0"/>
              <a:t>- </a:t>
            </a:r>
          </a:p>
          <a:p>
            <a:r>
              <a:rPr lang="es-PE" sz="3200" dirty="0" smtClean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0489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5400" b="1" dirty="0" smtClean="0">
                <a:latin typeface="Arial Black" panose="020B0A04020102020204" pitchFamily="34" charset="0"/>
              </a:rPr>
              <a:t>IOS </a:t>
            </a:r>
            <a:r>
              <a:rPr lang="es-PE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de Cisco</a:t>
            </a:r>
            <a:endParaRPr lang="es-PE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3190" y="1873770"/>
            <a:ext cx="6506979" cy="4842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4400" dirty="0" smtClean="0"/>
              <a:t>Existen diferentes versiones del IOS para diversos dispositivos de redes como son los </a:t>
            </a:r>
            <a:r>
              <a:rPr lang="es-PE" sz="4400" dirty="0" err="1" smtClean="0"/>
              <a:t>routers</a:t>
            </a:r>
            <a:r>
              <a:rPr lang="es-PE" sz="4400" dirty="0" smtClean="0"/>
              <a:t> y </a:t>
            </a:r>
            <a:r>
              <a:rPr lang="es-PE" sz="4400" dirty="0" err="1" smtClean="0"/>
              <a:t>switches</a:t>
            </a:r>
            <a:r>
              <a:rPr lang="es-PE" sz="4400" dirty="0" smtClean="0"/>
              <a:t> en sus distintos modelos y plataformas disponibles.</a:t>
            </a:r>
          </a:p>
          <a:p>
            <a:pPr>
              <a:buFontTx/>
              <a:buChar char="-"/>
            </a:pPr>
            <a:endParaRPr lang="es-PE" sz="4400" dirty="0" smtClean="0"/>
          </a:p>
          <a:p>
            <a:pPr marL="0" indent="0">
              <a:buNone/>
            </a:pPr>
            <a:endParaRPr lang="es-PE" sz="4400" dirty="0"/>
          </a:p>
        </p:txBody>
      </p:sp>
      <p:pic>
        <p:nvPicPr>
          <p:cNvPr id="5" name="Picture 5" descr="C:\AriesWork\Content\NetworkBasics\Chapter 2\Graphics\Location of Cisco 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75" y="2531647"/>
            <a:ext cx="3070225" cy="24542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9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5400" b="1" dirty="0" smtClean="0">
                <a:latin typeface="Arial Black" panose="020B0A04020102020204" pitchFamily="34" charset="0"/>
              </a:rPr>
              <a:t>IOS </a:t>
            </a:r>
            <a:r>
              <a:rPr lang="es-PE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de Cisco</a:t>
            </a:r>
            <a:endParaRPr lang="es-PE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6506979" cy="48428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PE" sz="4400" dirty="0" smtClean="0"/>
              <a:t>Se almacena en memoria FLASH.</a:t>
            </a:r>
          </a:p>
          <a:p>
            <a:pPr>
              <a:buFontTx/>
              <a:buChar char="-"/>
            </a:pPr>
            <a:r>
              <a:rPr lang="es-PE" sz="4400" dirty="0" smtClean="0"/>
              <a:t>No se borra</a:t>
            </a:r>
          </a:p>
          <a:p>
            <a:pPr>
              <a:buFontTx/>
              <a:buChar char="-"/>
            </a:pPr>
            <a:r>
              <a:rPr lang="es-PE" sz="4400" dirty="0" smtClean="0"/>
              <a:t>Puede modificarse</a:t>
            </a:r>
          </a:p>
          <a:p>
            <a:pPr>
              <a:buFontTx/>
              <a:buChar char="-"/>
            </a:pPr>
            <a:r>
              <a:rPr lang="es-PE" sz="4400" dirty="0" smtClean="0"/>
              <a:t>Puede almacenar varias versiones</a:t>
            </a:r>
          </a:p>
          <a:p>
            <a:pPr marL="0" indent="0">
              <a:buNone/>
            </a:pPr>
            <a:r>
              <a:rPr lang="es-PE" sz="4400" dirty="0" smtClean="0"/>
              <a:t>El IOS se carga desde la flash a la memoria RAM</a:t>
            </a:r>
          </a:p>
          <a:p>
            <a:pPr>
              <a:buFontTx/>
              <a:buChar char="-"/>
            </a:pPr>
            <a:endParaRPr lang="es-PE" sz="4400" dirty="0" smtClean="0"/>
          </a:p>
          <a:p>
            <a:pPr marL="0" indent="0">
              <a:buNone/>
            </a:pPr>
            <a:endParaRPr lang="es-PE" sz="4400" dirty="0"/>
          </a:p>
        </p:txBody>
      </p:sp>
      <p:pic>
        <p:nvPicPr>
          <p:cNvPr id="5" name="Picture 5" descr="C:\AriesWork\Content\NetworkBasics\Chapter 2\Graphics\Location of Cisco 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75" y="2531647"/>
            <a:ext cx="3070225" cy="24542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21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5400" b="1" dirty="0" smtClean="0">
                <a:latin typeface="Arial Black" panose="020B0A04020102020204" pitchFamily="34" charset="0"/>
              </a:rPr>
              <a:t>Funciones </a:t>
            </a:r>
            <a:r>
              <a:rPr lang="es-PE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del IOS</a:t>
            </a:r>
            <a:endParaRPr lang="es-PE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352550"/>
            <a:ext cx="6629721" cy="55054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71500" y="2052935"/>
            <a:ext cx="45148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800" dirty="0" smtClean="0"/>
              <a:t>Los enrutadores y conmutadores </a:t>
            </a:r>
            <a:r>
              <a:rPr lang="es-PE" sz="2800" dirty="0" smtClean="0"/>
              <a:t>son dispositivos intermediarios administrados por un sistema operativo de red</a:t>
            </a:r>
            <a:r>
              <a:rPr lang="es-PE" sz="2800" dirty="0" smtClean="0"/>
              <a:t>, que permite optimizar el cumplimiento de sus respectivas funciones.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08641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017250" cy="2852737"/>
          </a:xfrm>
        </p:spPr>
        <p:txBody>
          <a:bodyPr/>
          <a:lstStyle/>
          <a:p>
            <a:r>
              <a:rPr lang="es-PE" b="1" dirty="0" smtClean="0">
                <a:latin typeface="Arial Black" panose="020B0A04020102020204" pitchFamily="34" charset="0"/>
              </a:rPr>
              <a:t>EL ROUTER Y EL SWITCH</a:t>
            </a:r>
            <a:endParaRPr lang="es-PE" dirty="0"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PE" sz="3200" b="1" dirty="0">
                <a:latin typeface="Arial" panose="020B0604020202020204" pitchFamily="34" charset="0"/>
                <a:cs typeface="Arial" panose="020B0604020202020204" pitchFamily="34" charset="0"/>
              </a:rPr>
              <a:t>COMO COMPUTADOR</a:t>
            </a:r>
          </a:p>
        </p:txBody>
      </p:sp>
    </p:spTree>
    <p:extLst>
      <p:ext uri="{BB962C8B-B14F-4D97-AF65-F5344CB8AC3E}">
        <p14:creationId xmlns:p14="http://schemas.microsoft.com/office/powerpoint/2010/main" val="198240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5400" b="1" dirty="0" smtClean="0"/>
              <a:t>Según la arquitectura de Von </a:t>
            </a:r>
            <a:r>
              <a:rPr lang="es-PE" sz="5400" b="1" dirty="0" err="1" smtClean="0"/>
              <a:t>Neumman</a:t>
            </a:r>
            <a:r>
              <a:rPr lang="es-PE" sz="5400" b="1" dirty="0" smtClean="0"/>
              <a:t>?</a:t>
            </a:r>
            <a:endParaRPr lang="es-PE" sz="5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3190" y="2365271"/>
            <a:ext cx="65069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4400" dirty="0" smtClean="0"/>
              <a:t>Cuales son las partes de un computador?</a:t>
            </a:r>
          </a:p>
          <a:p>
            <a:pPr marL="0" indent="0">
              <a:buNone/>
            </a:pPr>
            <a:r>
              <a:rPr lang="es-PE" sz="4400" dirty="0" smtClean="0"/>
              <a:t>-</a:t>
            </a:r>
            <a:endParaRPr lang="es-PE" sz="4400" dirty="0"/>
          </a:p>
          <a:p>
            <a:pPr marL="0" indent="0">
              <a:buNone/>
            </a:pPr>
            <a:r>
              <a:rPr lang="es-PE" sz="4400" dirty="0" smtClean="0"/>
              <a:t>-</a:t>
            </a:r>
          </a:p>
          <a:p>
            <a:pPr marL="0" indent="0">
              <a:buNone/>
            </a:pPr>
            <a:r>
              <a:rPr lang="es-PE" sz="4400" dirty="0" smtClean="0"/>
              <a:t>-</a:t>
            </a:r>
          </a:p>
          <a:p>
            <a:pPr marL="0" indent="0">
              <a:buNone/>
            </a:pPr>
            <a:r>
              <a:rPr lang="es-PE" sz="4400" dirty="0"/>
              <a:t>-</a:t>
            </a:r>
          </a:p>
        </p:txBody>
      </p:sp>
      <p:pic>
        <p:nvPicPr>
          <p:cNvPr id="1026" name="Picture 2" descr="http://t2.gstatic.com/images?q=tbn:ANd9GcQbB17zc-YhgKMRvgD3RM12c0qQcbC0cBXEGxCf5OZpAnBwEcF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1855605"/>
            <a:ext cx="3562350" cy="4648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99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5400" b="1" dirty="0" smtClean="0">
                <a:latin typeface="Arial Black" panose="020B0A04020102020204" pitchFamily="34" charset="0"/>
              </a:rPr>
              <a:t>EL ROUTER y el SWITCH </a:t>
            </a:r>
            <a:r>
              <a:rPr lang="es-PE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son computadores</a:t>
            </a:r>
            <a:endParaRPr lang="es-PE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92070"/>
            <a:ext cx="6506979" cy="45830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PE" sz="4400" dirty="0" smtClean="0"/>
              <a:t>Las partes de un </a:t>
            </a:r>
            <a:r>
              <a:rPr lang="es-PE" sz="4400" dirty="0" err="1" smtClean="0"/>
              <a:t>Router</a:t>
            </a:r>
            <a:r>
              <a:rPr lang="es-PE" sz="4400" dirty="0" smtClean="0"/>
              <a:t> o un </a:t>
            </a:r>
            <a:r>
              <a:rPr lang="es-PE" sz="4400" dirty="0" err="1" smtClean="0"/>
              <a:t>Switch</a:t>
            </a:r>
            <a:r>
              <a:rPr lang="es-PE" sz="4400" dirty="0" smtClean="0"/>
              <a:t> son:</a:t>
            </a:r>
          </a:p>
          <a:p>
            <a:pPr>
              <a:buFontTx/>
              <a:buChar char="-"/>
            </a:pPr>
            <a:r>
              <a:rPr lang="es-PE" sz="4400" dirty="0" smtClean="0"/>
              <a:t>CPU</a:t>
            </a:r>
          </a:p>
          <a:p>
            <a:pPr>
              <a:buFontTx/>
              <a:buChar char="-"/>
            </a:pPr>
            <a:r>
              <a:rPr lang="es-PE" sz="4400" dirty="0" smtClean="0"/>
              <a:t>Tarjeta madre</a:t>
            </a:r>
          </a:p>
          <a:p>
            <a:pPr>
              <a:buFontTx/>
              <a:buChar char="-"/>
            </a:pPr>
            <a:r>
              <a:rPr lang="es-PE" sz="4400" dirty="0" smtClean="0"/>
              <a:t>Memorias</a:t>
            </a:r>
          </a:p>
          <a:p>
            <a:pPr>
              <a:buFontTx/>
              <a:buChar char="-"/>
            </a:pPr>
            <a:r>
              <a:rPr lang="es-PE" sz="4400" dirty="0" smtClean="0"/>
              <a:t>Interfaces administrativas</a:t>
            </a:r>
          </a:p>
          <a:p>
            <a:pPr>
              <a:buFontTx/>
              <a:buChar char="-"/>
            </a:pPr>
            <a:r>
              <a:rPr lang="es-PE" sz="4400" dirty="0" smtClean="0"/>
              <a:t>Interfaces de red</a:t>
            </a:r>
          </a:p>
          <a:p>
            <a:pPr>
              <a:buFontTx/>
              <a:buChar char="-"/>
            </a:pPr>
            <a:r>
              <a:rPr lang="es-PE" sz="4400" dirty="0"/>
              <a:t>Fuente de energía</a:t>
            </a:r>
          </a:p>
          <a:p>
            <a:pPr>
              <a:buFontTx/>
              <a:buChar char="-"/>
            </a:pPr>
            <a:endParaRPr lang="es-PE" sz="4400" dirty="0" smtClean="0"/>
          </a:p>
          <a:p>
            <a:pPr marL="0" indent="0">
              <a:buNone/>
            </a:pPr>
            <a:endParaRPr lang="es-PE" sz="4400" dirty="0"/>
          </a:p>
        </p:txBody>
      </p:sp>
      <p:pic>
        <p:nvPicPr>
          <p:cNvPr id="1026" name="Picture 2" descr="http://www.gatowifi.com:8080/images/2011/10/cisco_x2000_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117" y="2297356"/>
            <a:ext cx="3576467" cy="37724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733</Words>
  <Application>Microsoft Office PowerPoint</Application>
  <PresentationFormat>Panorámica</PresentationFormat>
  <Paragraphs>165</Paragraphs>
  <Slides>24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ＭＳ Ｐゴシック</vt:lpstr>
      <vt:lpstr>Arial</vt:lpstr>
      <vt:lpstr>Arial Black</vt:lpstr>
      <vt:lpstr>Calibri</vt:lpstr>
      <vt:lpstr>Calibri Light</vt:lpstr>
      <vt:lpstr>Wingdings</vt:lpstr>
      <vt:lpstr>Diseño personalizado</vt:lpstr>
      <vt:lpstr>1_Tema de Office</vt:lpstr>
      <vt:lpstr>Presentación de PowerPoint</vt:lpstr>
      <vt:lpstr>Contenido de la Clase</vt:lpstr>
      <vt:lpstr>Sistemas Operativos en Red:</vt:lpstr>
      <vt:lpstr>IOS de Cisco</vt:lpstr>
      <vt:lpstr>IOS de Cisco</vt:lpstr>
      <vt:lpstr>Funciones del IOS</vt:lpstr>
      <vt:lpstr>EL ROUTER Y EL SWITCH</vt:lpstr>
      <vt:lpstr>Según la arquitectura de Von Neumman?</vt:lpstr>
      <vt:lpstr>EL ROUTER y el SWITCH son computadores</vt:lpstr>
      <vt:lpstr>METODOS DE ACCESO</vt:lpstr>
      <vt:lpstr>Métodos de acceso al CLI</vt:lpstr>
      <vt:lpstr>OUT OF BAND</vt:lpstr>
      <vt:lpstr>OUT OF BAND</vt:lpstr>
      <vt:lpstr>Programas de emulación de terminal</vt:lpstr>
      <vt:lpstr>Utilizando Packet Tracer</vt:lpstr>
      <vt:lpstr>Estructura de comandos:</vt:lpstr>
      <vt:lpstr>Estructura de comandos:</vt:lpstr>
      <vt:lpstr>Examinando el IOS</vt:lpstr>
      <vt:lpstr>Nombre del Dispositivo</vt:lpstr>
      <vt:lpstr>Asegurando dispositivos</vt:lpstr>
      <vt:lpstr>Configurando SVI</vt:lpstr>
      <vt:lpstr>Probando configuración de interfaces</vt:lpstr>
      <vt:lpstr>Probando conectividad end 2 end</vt:lpstr>
      <vt:lpstr>CHECK LIST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Fac. Electronica</cp:lastModifiedBy>
  <cp:revision>13</cp:revision>
  <dcterms:created xsi:type="dcterms:W3CDTF">2018-08-14T17:12:27Z</dcterms:created>
  <dcterms:modified xsi:type="dcterms:W3CDTF">2018-11-23T21:01:30Z</dcterms:modified>
</cp:coreProperties>
</file>